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81" r:id="rId5"/>
    <p:sldId id="262" r:id="rId6"/>
    <p:sldId id="264" r:id="rId7"/>
    <p:sldId id="265" r:id="rId8"/>
    <p:sldId id="29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08.10.2017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1656183"/>
          </a:xfrm>
        </p:spPr>
        <p:txBody>
          <a:bodyPr>
            <a:normAutofit fontScale="90000"/>
          </a:bodyPr>
          <a:lstStyle/>
          <a:p>
            <a:pPr fontAlgn="t"/>
            <a:r>
              <a:rPr lang="kk-KZ" b="1" dirty="0">
                <a:solidFill>
                  <a:srgbClr val="002060"/>
                </a:solidFill>
              </a:rPr>
              <a:t>Лекция 5. </a:t>
            </a:r>
            <a:r>
              <a:rPr lang="ru-RU" b="1" dirty="0">
                <a:solidFill>
                  <a:srgbClr val="002060"/>
                </a:solidFill>
              </a:rPr>
              <a:t>Формирование и развитие </a:t>
            </a:r>
            <a:r>
              <a:rPr lang="ru-RU" b="1" dirty="0" smtClean="0">
                <a:solidFill>
                  <a:srgbClr val="002060"/>
                </a:solidFill>
              </a:rPr>
              <a:t>памяти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348880"/>
            <a:ext cx="6400800" cy="328992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 descr="C:\Users\moi\Desktop\Attachme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276872"/>
            <a:ext cx="6768752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420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Теория филогенетического развития памяти П. П</a:t>
            </a:r>
            <a:r>
              <a:rPr lang="ru-RU" b="1" dirty="0" smtClean="0"/>
              <a:t>. </a:t>
            </a:r>
            <a:r>
              <a:rPr lang="ru-RU" b="1" dirty="0" err="1" smtClean="0"/>
              <a:t>Блонского</a:t>
            </a:r>
            <a:r>
              <a:rPr lang="ru-RU" b="1" dirty="0"/>
              <a:t>. </a:t>
            </a:r>
            <a:endParaRPr lang="ru-RU" b="1" dirty="0" smtClean="0"/>
          </a:p>
          <a:p>
            <a:r>
              <a:rPr lang="ru-RU" b="1" dirty="0" smtClean="0"/>
              <a:t>Культурно-историческая </a:t>
            </a:r>
            <a:r>
              <a:rPr lang="ru-RU" b="1" dirty="0"/>
              <a:t>теория Л.С</a:t>
            </a:r>
            <a:r>
              <a:rPr lang="ru-RU" b="1" dirty="0" smtClean="0"/>
              <a:t>. Выготского</a:t>
            </a:r>
            <a:r>
              <a:rPr lang="ru-RU" b="1" dirty="0"/>
              <a:t>. </a:t>
            </a:r>
            <a:endParaRPr lang="ru-RU" b="1" dirty="0" smtClean="0"/>
          </a:p>
          <a:p>
            <a:r>
              <a:rPr lang="ru-RU" b="1" dirty="0" smtClean="0"/>
              <a:t>Факторы</a:t>
            </a:r>
            <a:r>
              <a:rPr lang="ru-RU" b="1" dirty="0"/>
              <a:t>, влияющие на развитие памяти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594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625229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В </a:t>
            </a:r>
            <a:r>
              <a:rPr lang="ru-RU" b="1" dirty="0"/>
              <a:t>развитии </a:t>
            </a:r>
            <a:r>
              <a:rPr lang="ru-RU" b="1" dirty="0" smtClean="0"/>
              <a:t>памяти </a:t>
            </a:r>
            <a:r>
              <a:rPr lang="ru-RU" dirty="0" smtClean="0"/>
              <a:t>выделяют </a:t>
            </a:r>
            <a:r>
              <a:rPr lang="ru-RU" dirty="0"/>
              <a:t>две генетиче­ские линии: </a:t>
            </a:r>
            <a:endParaRPr lang="ru-RU" dirty="0" smtClean="0"/>
          </a:p>
          <a:p>
            <a:pPr algn="just"/>
            <a:r>
              <a:rPr lang="ru-RU" dirty="0" smtClean="0"/>
              <a:t>1. ее </a:t>
            </a:r>
            <a:r>
              <a:rPr lang="ru-RU" dirty="0"/>
              <a:t>совершенствование у всех без исключения </a:t>
            </a:r>
            <a:r>
              <a:rPr lang="ru-RU" dirty="0" err="1" smtClean="0"/>
              <a:t>ци</a:t>
            </a:r>
            <a:r>
              <a:rPr lang="ru-RU" dirty="0" smtClean="0"/>
              <a:t> </a:t>
            </a:r>
            <a:r>
              <a:rPr lang="ru-RU" dirty="0" err="1" smtClean="0"/>
              <a:t>вилизованных</a:t>
            </a:r>
            <a:r>
              <a:rPr lang="ru-RU" dirty="0" smtClean="0"/>
              <a:t> </a:t>
            </a:r>
            <a:r>
              <a:rPr lang="ru-RU" dirty="0"/>
              <a:t>людей по мере общественного прогресса </a:t>
            </a:r>
            <a:r>
              <a:rPr lang="ru-RU" dirty="0" smtClean="0"/>
              <a:t>;</a:t>
            </a:r>
          </a:p>
          <a:p>
            <a:pPr algn="just">
              <a:buFont typeface="Wingdings" pitchFamily="2" charset="2"/>
              <a:buChar char="§"/>
            </a:pPr>
            <a:r>
              <a:rPr lang="ru-RU" dirty="0" smtClean="0"/>
              <a:t>2. ее </a:t>
            </a:r>
            <a:r>
              <a:rPr lang="ru-RU" dirty="0"/>
              <a:t>по­степенное улучшение у отдельно взятого индивида в процессе его социализации, приобщения к материальным и культурным достижениям человечества.</a:t>
            </a:r>
          </a:p>
        </p:txBody>
      </p:sp>
      <p:pic>
        <p:nvPicPr>
          <p:cNvPr id="7170" name="Picture 2" descr="C:\Users\moi\Desktop\razvitie-pamyat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8680"/>
            <a:ext cx="3672408" cy="5112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464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Существенный вклад в понимание филогенетического раз­вития памяти внес </a:t>
            </a:r>
            <a:r>
              <a:rPr lang="ru-RU" b="1" dirty="0"/>
              <a:t>П.П. </a:t>
            </a:r>
            <a:r>
              <a:rPr lang="ru-RU" b="1" dirty="0" err="1"/>
              <a:t>Блонский</a:t>
            </a:r>
            <a:r>
              <a:rPr lang="ru-RU" dirty="0"/>
              <a:t>. </a:t>
            </a:r>
          </a:p>
          <a:p>
            <a:r>
              <a:rPr lang="ru-RU" dirty="0" err="1"/>
              <a:t>Блонский</a:t>
            </a:r>
            <a:r>
              <a:rPr lang="ru-RU" dirty="0"/>
              <a:t> Павел Петрович — советский педагог, психолог и историк философии, один из крупнейших исследователей в области педагогической психологии памяти и мышления, известен своей гене­тической теорией памяти («Память и мышление», 1935).</a:t>
            </a:r>
          </a:p>
          <a:p>
            <a:endParaRPr lang="ru-RU" dirty="0"/>
          </a:p>
        </p:txBody>
      </p:sp>
      <p:pic>
        <p:nvPicPr>
          <p:cNvPr id="1026" name="Picture 2" descr="C:\Users\moi\Desktop\220px-Blonsky_P_P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692696"/>
            <a:ext cx="3096344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02742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8720"/>
            <a:ext cx="4038600" cy="5217443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Позже других складывается и начинает работать </a:t>
            </a:r>
            <a:r>
              <a:rPr lang="ru-RU" b="1" i="1" dirty="0"/>
              <a:t>логическая память</a:t>
            </a:r>
            <a:r>
              <a:rPr lang="ru-RU" i="1" dirty="0"/>
              <a:t>,</a:t>
            </a:r>
            <a:r>
              <a:rPr lang="ru-RU" dirty="0"/>
              <a:t> или, как ее иногда называл </a:t>
            </a:r>
            <a:r>
              <a:rPr lang="ru-RU" b="1" dirty="0"/>
              <a:t>П.П. </a:t>
            </a:r>
            <a:r>
              <a:rPr lang="ru-RU" b="1" dirty="0" err="1"/>
              <a:t>Блонский</a:t>
            </a:r>
            <a:r>
              <a:rPr lang="ru-RU" dirty="0"/>
              <a:t>, «память-рассказ». </a:t>
            </a:r>
          </a:p>
          <a:p>
            <a:r>
              <a:rPr lang="ru-RU" dirty="0"/>
              <a:t>Она имеется уже у ребенка 3—4-летнего возраста в сравнительно элементарных формах, но достигает нормального уровня раз­вития лишь в подростковом и юношеском возрасте. </a:t>
            </a:r>
          </a:p>
          <a:p>
            <a:r>
              <a:rPr lang="ru-RU" dirty="0"/>
              <a:t>Ее совер­шенствование и дальнейшее улучшение связаны с обучением человека основам наук.</a:t>
            </a:r>
          </a:p>
          <a:p>
            <a:endParaRPr lang="ru-RU" dirty="0" smtClean="0"/>
          </a:p>
        </p:txBody>
      </p:sp>
      <p:pic>
        <p:nvPicPr>
          <p:cNvPr id="6" name="Picture 2" descr="C:\Users\moi\Desktop\1384194645186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980728"/>
            <a:ext cx="4038600" cy="4019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9554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6324302"/>
          </a:xfrm>
        </p:spPr>
        <p:txBody>
          <a:bodyPr>
            <a:normAutofit fontScale="47500" lnSpcReduction="20000"/>
          </a:bodyPr>
          <a:lstStyle/>
          <a:p>
            <a:r>
              <a:rPr lang="ru-RU" sz="3400" dirty="0"/>
              <a:t>Под несколько иным углом зрения рассматривал историче­ское развитие памяти человека </a:t>
            </a:r>
            <a:r>
              <a:rPr lang="ru-RU" sz="3400" b="1" dirty="0"/>
              <a:t>Л.С. Выготский</a:t>
            </a:r>
            <a:r>
              <a:rPr lang="ru-RU" sz="3400" dirty="0"/>
              <a:t>. </a:t>
            </a:r>
            <a:endParaRPr lang="ru-RU" sz="3400" dirty="0" smtClean="0"/>
          </a:p>
          <a:p>
            <a:r>
              <a:rPr lang="ru-RU" sz="3400" dirty="0" smtClean="0"/>
              <a:t>В1927 </a:t>
            </a:r>
            <a:r>
              <a:rPr lang="ru-RU" sz="3400" dirty="0"/>
              <a:t>г. Л. С. Выготский вместе с группой сотрудников (А. Н. Леонтьевым, А. Р. </a:t>
            </a:r>
            <a:r>
              <a:rPr lang="ru-RU" sz="3400" dirty="0" err="1"/>
              <a:t>Лурия</a:t>
            </a:r>
            <a:r>
              <a:rPr lang="ru-RU" sz="3400" dirty="0"/>
              <a:t>, А. В. Запорожцем, Л. И. </a:t>
            </a:r>
            <a:r>
              <a:rPr lang="ru-RU" sz="3400" dirty="0" err="1"/>
              <a:t>Божович</a:t>
            </a:r>
            <a:r>
              <a:rPr lang="ru-RU" sz="3400" dirty="0"/>
              <a:t> и др.) стал проводить развернутую серию экспериментальных исследований, результаты которых позволили ему в последующем сформулировать основные положения культурно-исторической теории – теории развития специфических для человека психических функций (внимания, памяти, мышления и т. д.), имеющих социальное, культурное, прижизненное происхождение и опосредованных особыми средствами - знаками, возникающими в ходе человеческой истории. </a:t>
            </a:r>
            <a:endParaRPr lang="ru-RU" sz="3400" dirty="0" smtClean="0"/>
          </a:p>
          <a:p>
            <a:r>
              <a:rPr lang="ru-RU" sz="3400" dirty="0" smtClean="0"/>
              <a:t>При </a:t>
            </a:r>
            <a:r>
              <a:rPr lang="ru-RU" sz="3400" dirty="0"/>
              <a:t>этом знак, с точки зрения Л. С. Выготского, является для человека прежде всего социальным средством, своего рода «психологическим орудием».</a:t>
            </a:r>
          </a:p>
          <a:p>
            <a:r>
              <a:rPr lang="ru-RU" sz="3400" dirty="0"/>
              <a:t>Л. С. Выготский сформулировал общий генетический закон существования любой психической функции человека: «...Всякая функция в культурном развитии ребенка появляется на сцену дважды, в двух планах: сперва - социальном, потом - психологическом, сперва между людьми... затем внутри ребенка... Функции сперва складываются в коллективе в виде отношений детей, затем становятся психическим функциями личности».</a:t>
            </a:r>
          </a:p>
          <a:p>
            <a:endParaRPr lang="ru-RU" dirty="0"/>
          </a:p>
        </p:txBody>
      </p:sp>
      <p:pic>
        <p:nvPicPr>
          <p:cNvPr id="2050" name="Picture 2" descr="C:\Users\moi\Desktop\e349c4cee37c1a4c18ccc52be949aa9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764705"/>
            <a:ext cx="3168352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9701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548680"/>
            <a:ext cx="4038600" cy="5577483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Память по мере своего развития все более сближалась с </a:t>
            </a:r>
            <a:r>
              <a:rPr lang="ru-RU" dirty="0" smtClean="0"/>
              <a:t>мышлением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«</a:t>
            </a:r>
            <a:r>
              <a:rPr lang="ru-RU" dirty="0"/>
              <a:t>Анализ показывает, — писал </a:t>
            </a:r>
            <a:r>
              <a:rPr lang="ru-RU" b="1" dirty="0"/>
              <a:t>Л.С. Выготский</a:t>
            </a:r>
            <a:r>
              <a:rPr lang="ru-RU" dirty="0"/>
              <a:t>, - что мышление ребенка во многом определяется его памятью... </a:t>
            </a:r>
            <a:endParaRPr lang="ru-RU" dirty="0" smtClean="0"/>
          </a:p>
          <a:p>
            <a:r>
              <a:rPr lang="ru-RU" dirty="0" smtClean="0"/>
              <a:t>Мыс­лить </a:t>
            </a:r>
            <a:r>
              <a:rPr lang="ru-RU" dirty="0"/>
              <a:t>для ребенка раннего возраста — значит вспоминать... Ни­когда мышление не обнаруживает такой корреляции с памятью, как в самом раннем возрасте. Мышление здесь развивается в непосредственной зависимости от памяти» 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Исследование </a:t>
            </a:r>
            <a:r>
              <a:rPr lang="ru-RU" dirty="0"/>
              <a:t>форм недостаточно развитого детского мышления, с другой стороны, обнаруживает, что они представляют собой припоминание по поводу одного частного случая аналогично случаю, имевшему место в прошлом.</a:t>
            </a:r>
          </a:p>
        </p:txBody>
      </p:sp>
      <p:pic>
        <p:nvPicPr>
          <p:cNvPr id="12290" name="Picture 2" descr="C:\Users\moi\Desktop\pamyat.jpg_4527_53_148819707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980729"/>
            <a:ext cx="4038600" cy="4147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69765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i="1" dirty="0" smtClean="0"/>
              <a:t>Спасибо за внимание!</a:t>
            </a:r>
            <a:endParaRPr lang="ru-RU" b="1" dirty="0"/>
          </a:p>
        </p:txBody>
      </p:sp>
      <p:pic>
        <p:nvPicPr>
          <p:cNvPr id="5" name="Picture 4" descr="claphand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lum bright="12000"/>
          </a:blip>
          <a:stretch>
            <a:fillRect/>
          </a:stretch>
        </p:blipFill>
        <p:spPr>
          <a:xfrm>
            <a:off x="381000" y="1412776"/>
            <a:ext cx="8229600" cy="5184576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835716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77</Words>
  <Application>Microsoft Office PowerPoint</Application>
  <PresentationFormat>Экран (4:3)</PresentationFormat>
  <Paragraphs>22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Лекция 5. Формирование и развитие памяти 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moi</dc:creator>
  <cp:lastModifiedBy>moi</cp:lastModifiedBy>
  <cp:revision>69</cp:revision>
  <dcterms:created xsi:type="dcterms:W3CDTF">2017-10-08T07:31:09Z</dcterms:created>
  <dcterms:modified xsi:type="dcterms:W3CDTF">2017-10-08T13:05:10Z</dcterms:modified>
</cp:coreProperties>
</file>